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58" r:id="rId4"/>
    <p:sldId id="268" r:id="rId5"/>
    <p:sldId id="267" r:id="rId6"/>
    <p:sldId id="263" r:id="rId7"/>
    <p:sldId id="257" r:id="rId8"/>
    <p:sldId id="256" r:id="rId9"/>
    <p:sldId id="266" r:id="rId10"/>
    <p:sldId id="265" r:id="rId11"/>
    <p:sldId id="264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yle\NSS_Data_Analytics\projects\app-trader-anonymousthreat\App%20Trader%20Vis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yle\Downloads\drew%20charts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yle\Downloads\drew%20charts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yle\Downloads\drew%20charts%20(1).xlsx" TargetMode="Externa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yle\Downloads\drew%20charts%20(1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r>
              <a:rPr lang="en-US" sz="2200" baseline="0"/>
              <a:t>Profit over Lifespan (in thousands of $)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5309027100799384E-3"/>
          <c:y val="0.15954622841674668"/>
          <c:w val="0.97038532884527262"/>
          <c:h val="0.78829738302256191"/>
        </c:manualLayout>
      </c:layout>
      <c:lineChart>
        <c:grouping val="standard"/>
        <c:varyColors val="0"/>
        <c:ser>
          <c:idx val="0"/>
          <c:order val="0"/>
          <c:tx>
            <c:v>$1 or less</c:v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Lifespan'!$B$2:$L$2</c:f>
              <c:numCache>
                <c:formatCode>"$"#,##0</c:formatCode>
                <c:ptCount val="11"/>
                <c:pt idx="0">
                  <c:v>8</c:v>
                </c:pt>
                <c:pt idx="1">
                  <c:v>26</c:v>
                </c:pt>
                <c:pt idx="2">
                  <c:v>44</c:v>
                </c:pt>
                <c:pt idx="3">
                  <c:v>62</c:v>
                </c:pt>
                <c:pt idx="4">
                  <c:v>80</c:v>
                </c:pt>
                <c:pt idx="5">
                  <c:v>98</c:v>
                </c:pt>
                <c:pt idx="6">
                  <c:v>116</c:v>
                </c:pt>
                <c:pt idx="7">
                  <c:v>134</c:v>
                </c:pt>
                <c:pt idx="8">
                  <c:v>152</c:v>
                </c:pt>
                <c:pt idx="9">
                  <c:v>170</c:v>
                </c:pt>
                <c:pt idx="10">
                  <c:v>188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F75-4E0C-8018-CC11DE1C5F84}"/>
            </c:ext>
          </c:extLst>
        </c:ser>
        <c:ser>
          <c:idx val="1"/>
          <c:order val="1"/>
          <c:tx>
            <c:v>$2 </c:v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Lifespan'!$B$3:$L$3</c:f>
            </c:numRef>
          </c:val>
          <c:smooth val="0"/>
          <c:extLst>
            <c:ext xmlns:c16="http://schemas.microsoft.com/office/drawing/2014/chart" uri="{C3380CC4-5D6E-409C-BE32-E72D297353CC}">
              <c16:uniqueId val="{00000001-6F75-4E0C-8018-CC11DE1C5F84}"/>
            </c:ext>
          </c:extLst>
        </c:ser>
        <c:ser>
          <c:idx val="2"/>
          <c:order val="2"/>
          <c:tx>
            <c:v>$3 </c:v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Lifespan'!$B$4:$L$4</c:f>
            </c:numRef>
          </c:val>
          <c:smooth val="0"/>
          <c:extLst>
            <c:ext xmlns:c16="http://schemas.microsoft.com/office/drawing/2014/chart" uri="{C3380CC4-5D6E-409C-BE32-E72D297353CC}">
              <c16:uniqueId val="{00000002-6F75-4E0C-8018-CC11DE1C5F84}"/>
            </c:ext>
          </c:extLst>
        </c:ser>
        <c:ser>
          <c:idx val="3"/>
          <c:order val="3"/>
          <c:tx>
            <c:v>$4 </c:v>
          </c:tx>
          <c:spPr>
            <a:ln w="317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Lifespan'!$B$5:$L$5</c:f>
            </c:numRef>
          </c:val>
          <c:smooth val="0"/>
          <c:extLst>
            <c:ext xmlns:c16="http://schemas.microsoft.com/office/drawing/2014/chart" uri="{C3380CC4-5D6E-409C-BE32-E72D297353CC}">
              <c16:uniqueId val="{00000003-6F75-4E0C-8018-CC11DE1C5F84}"/>
            </c:ext>
          </c:extLst>
        </c:ser>
        <c:ser>
          <c:idx val="4"/>
          <c:order val="4"/>
          <c:tx>
            <c:v>$5 </c:v>
          </c:tx>
          <c:spPr>
            <a:ln w="31750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Lifespan'!$B$6:$L$6</c:f>
              <c:numCache>
                <c:formatCode>"$"#,##0</c:formatCode>
                <c:ptCount val="11"/>
                <c:pt idx="0">
                  <c:v>-32</c:v>
                </c:pt>
                <c:pt idx="1">
                  <c:v>-14</c:v>
                </c:pt>
                <c:pt idx="2">
                  <c:v>4</c:v>
                </c:pt>
                <c:pt idx="3">
                  <c:v>22</c:v>
                </c:pt>
                <c:pt idx="4">
                  <c:v>40</c:v>
                </c:pt>
                <c:pt idx="5">
                  <c:v>58</c:v>
                </c:pt>
                <c:pt idx="6">
                  <c:v>76</c:v>
                </c:pt>
                <c:pt idx="7">
                  <c:v>94</c:v>
                </c:pt>
                <c:pt idx="8">
                  <c:v>112</c:v>
                </c:pt>
                <c:pt idx="9">
                  <c:v>130</c:v>
                </c:pt>
                <c:pt idx="10">
                  <c:v>148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F75-4E0C-8018-CC11DE1C5F84}"/>
            </c:ext>
          </c:extLst>
        </c:ser>
        <c:ser>
          <c:idx val="5"/>
          <c:order val="5"/>
          <c:tx>
            <c:v>$6 </c:v>
          </c:tx>
          <c:spPr>
            <a:ln w="317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Lifespan'!$B$7:$L$7</c:f>
            </c:numRef>
          </c:val>
          <c:smooth val="0"/>
          <c:extLst>
            <c:ext xmlns:c16="http://schemas.microsoft.com/office/drawing/2014/chart" uri="{C3380CC4-5D6E-409C-BE32-E72D297353CC}">
              <c16:uniqueId val="{00000005-6F75-4E0C-8018-CC11DE1C5F84}"/>
            </c:ext>
          </c:extLst>
        </c:ser>
        <c:ser>
          <c:idx val="6"/>
          <c:order val="6"/>
          <c:tx>
            <c:v>$7 </c:v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Lifespan'!$B$8:$L$8</c:f>
            </c:numRef>
          </c:val>
          <c:smooth val="0"/>
          <c:extLst>
            <c:ext xmlns:c16="http://schemas.microsoft.com/office/drawing/2014/chart" uri="{C3380CC4-5D6E-409C-BE32-E72D297353CC}">
              <c16:uniqueId val="{00000006-6F75-4E0C-8018-CC11DE1C5F84}"/>
            </c:ext>
          </c:extLst>
        </c:ser>
        <c:ser>
          <c:idx val="7"/>
          <c:order val="7"/>
          <c:tx>
            <c:v>$8 </c:v>
          </c:tx>
          <c:spPr>
            <a:ln w="317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Lifespan'!$B$9:$L$9</c:f>
            </c:numRef>
          </c:val>
          <c:smooth val="0"/>
          <c:extLst>
            <c:ext xmlns:c16="http://schemas.microsoft.com/office/drawing/2014/chart" uri="{C3380CC4-5D6E-409C-BE32-E72D297353CC}">
              <c16:uniqueId val="{00000007-6F75-4E0C-8018-CC11DE1C5F84}"/>
            </c:ext>
          </c:extLst>
        </c:ser>
        <c:ser>
          <c:idx val="8"/>
          <c:order val="8"/>
          <c:tx>
            <c:v>$20 </c:v>
          </c:tx>
          <c:spPr>
            <a:ln w="31750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'Profit Over Lifespan'!$B$1:$L$1</c:f>
              <c:strCache>
                <c:ptCount val="1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</c:strCache>
            </c:strRef>
          </c:cat>
          <c:val>
            <c:numRef>
              <c:f>'Profit Over Lifespan'!$B$10:$L$10</c:f>
              <c:numCache>
                <c:formatCode>"$"#,##0</c:formatCode>
                <c:ptCount val="11"/>
                <c:pt idx="0">
                  <c:v>-182</c:v>
                </c:pt>
                <c:pt idx="1">
                  <c:v>-164</c:v>
                </c:pt>
                <c:pt idx="2">
                  <c:v>-146</c:v>
                </c:pt>
                <c:pt idx="3">
                  <c:v>-128</c:v>
                </c:pt>
                <c:pt idx="4">
                  <c:v>-110</c:v>
                </c:pt>
                <c:pt idx="5">
                  <c:v>-92</c:v>
                </c:pt>
                <c:pt idx="6">
                  <c:v>-74</c:v>
                </c:pt>
                <c:pt idx="7">
                  <c:v>-56</c:v>
                </c:pt>
                <c:pt idx="8">
                  <c:v>-38</c:v>
                </c:pt>
                <c:pt idx="9">
                  <c:v>-20</c:v>
                </c:pt>
                <c:pt idx="10">
                  <c:v>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F75-4E0C-8018-CC11DE1C5F8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87982824"/>
        <c:axId val="487981512"/>
      </c:lineChart>
      <c:catAx>
        <c:axId val="487982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487981512"/>
        <c:crosses val="autoZero"/>
        <c:auto val="1"/>
        <c:lblAlgn val="ctr"/>
        <c:lblOffset val="100"/>
        <c:noMultiLvlLbl val="0"/>
      </c:catAx>
      <c:valAx>
        <c:axId val="48798151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crossAx val="487982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526974069019308"/>
          <c:y val="0.81480642734940356"/>
          <c:w val="0.25467973419946038"/>
          <c:h val="4.0022747156605427E-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>
          <a:latin typeface="Avenir Next LT Pro" panose="020B0504020202020204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Break Even Star Rating by App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1"/>
          <c:order val="1"/>
          <c:tx>
            <c:strRef>
              <c:f>Charts!$C$40</c:f>
              <c:strCache>
                <c:ptCount val="1"/>
                <c:pt idx="0">
                  <c:v>Break Even Rating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numRef>
              <c:f>Charts!$A$41:$A$46</c:f>
              <c:numCache>
                <c:formatCode>_("$"* #,##0.00_);_("$"* \(#,##0.00\);_("$"* "-"??_);_(@_)</c:formatCode>
                <c:ptCount val="5"/>
                <c:pt idx="0">
                  <c:v>1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</c:numCache>
              <c:extLst/>
            </c:numRef>
          </c:cat>
          <c:val>
            <c:numRef>
              <c:f>Charts!$C$41:$C$46</c:f>
              <c:numCache>
                <c:formatCode>0.00</c:formatCode>
                <c:ptCount val="5"/>
                <c:pt idx="0">
                  <c:v>-0.22222222222222221</c:v>
                </c:pt>
                <c:pt idx="1">
                  <c:v>0.88888888888888884</c:v>
                </c:pt>
                <c:pt idx="2">
                  <c:v>2.2777777777777777</c:v>
                </c:pt>
                <c:pt idx="3">
                  <c:v>3.666666666666667</c:v>
                </c:pt>
                <c:pt idx="4">
                  <c:v>5.0555555555555554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1FF9-42C8-BA9A-EC59DCD414B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101298831"/>
        <c:axId val="201257647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Charts!$A$40</c15:sqref>
                        </c15:formulaRef>
                      </c:ext>
                    </c:extLst>
                    <c:strCache>
                      <c:ptCount val="1"/>
                      <c:pt idx="0">
                        <c:v>Price</c:v>
                      </c:pt>
                    </c:strCache>
                  </c:strRef>
                </c:tx>
                <c:spPr>
                  <a:solidFill>
                    <a:schemeClr val="accent1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Charts!$C$41:$C$46</c15:sqref>
                        </c15:formulaRef>
                      </c:ext>
                    </c:extLst>
                    <c:numCache>
                      <c:formatCode>0.00</c:formatCode>
                      <c:ptCount val="5"/>
                      <c:pt idx="0">
                        <c:v>-0.22222222222222221</c:v>
                      </c:pt>
                      <c:pt idx="1">
                        <c:v>0.88888888888888884</c:v>
                      </c:pt>
                      <c:pt idx="2">
                        <c:v>2.2777777777777777</c:v>
                      </c:pt>
                      <c:pt idx="3">
                        <c:v>3.666666666666667</c:v>
                      </c:pt>
                      <c:pt idx="4">
                        <c:v>5.0555555555555554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Charts!$A$41:$A$46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1</c:v>
                      </c:pt>
                      <c:pt idx="1">
                        <c:v>5</c:v>
                      </c:pt>
                      <c:pt idx="2">
                        <c:v>10</c:v>
                      </c:pt>
                      <c:pt idx="3">
                        <c:v>15</c:v>
                      </c:pt>
                      <c:pt idx="4">
                        <c:v>20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1FF9-42C8-BA9A-EC59DCD414B8}"/>
                  </c:ext>
                </c:extLst>
              </c15:ser>
            </c15:filteredBarSeries>
          </c:ext>
        </c:extLst>
      </c:barChart>
      <c:catAx>
        <c:axId val="21012988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App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2576479"/>
        <c:crosses val="autoZero"/>
        <c:auto val="1"/>
        <c:lblAlgn val="ctr"/>
        <c:lblOffset val="100"/>
        <c:noMultiLvlLbl val="0"/>
      </c:catAx>
      <c:valAx>
        <c:axId val="2012576479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Rating Needed to Break Even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12988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[data-1598107327232.csv]Sheet1!PivotTable1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r>
              <a:rPr lang="en-US" dirty="0"/>
              <a:t>Average Reviews Across Stores by Genre (Top 200)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Avenir Next LT Pro" panose="020B05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Avenir Next LT Pro" panose="020B05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Avenir Next LT Pro" panose="020B0504020202020204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941871678841807"/>
          <c:y val="7.746296296296297E-2"/>
          <c:w val="0.80194705557207169"/>
          <c:h val="0.8795893846602508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Sheet1!$A$4:$A$22</c:f>
              <c:strCache>
                <c:ptCount val="18"/>
                <c:pt idx="0">
                  <c:v>Catalogs</c:v>
                </c:pt>
                <c:pt idx="1">
                  <c:v>Health &amp; Fitness</c:v>
                </c:pt>
                <c:pt idx="2">
                  <c:v>News</c:v>
                </c:pt>
                <c:pt idx="3">
                  <c:v>Education</c:v>
                </c:pt>
                <c:pt idx="4">
                  <c:v>Utilities</c:v>
                </c:pt>
                <c:pt idx="5">
                  <c:v>Travel</c:v>
                </c:pt>
                <c:pt idx="6">
                  <c:v>Business</c:v>
                </c:pt>
                <c:pt idx="7">
                  <c:v>Finance</c:v>
                </c:pt>
                <c:pt idx="8">
                  <c:v>Food &amp; Drink</c:v>
                </c:pt>
                <c:pt idx="9">
                  <c:v>Productivity</c:v>
                </c:pt>
                <c:pt idx="10">
                  <c:v>Entertainment</c:v>
                </c:pt>
                <c:pt idx="11">
                  <c:v>Music</c:v>
                </c:pt>
                <c:pt idx="12">
                  <c:v>Weather</c:v>
                </c:pt>
                <c:pt idx="13">
                  <c:v>Shopping</c:v>
                </c:pt>
                <c:pt idx="14">
                  <c:v>Games</c:v>
                </c:pt>
                <c:pt idx="15">
                  <c:v>Reference</c:v>
                </c:pt>
                <c:pt idx="16">
                  <c:v>Social Networking</c:v>
                </c:pt>
                <c:pt idx="17">
                  <c:v>Photo &amp; Video</c:v>
                </c:pt>
              </c:strCache>
            </c:strRef>
          </c:cat>
          <c:val>
            <c:numRef>
              <c:f>Sheet1!$B$4:$B$22</c:f>
              <c:numCache>
                <c:formatCode>0</c:formatCode>
                <c:ptCount val="18"/>
                <c:pt idx="0">
                  <c:v>3893</c:v>
                </c:pt>
                <c:pt idx="1">
                  <c:v>41189.5</c:v>
                </c:pt>
                <c:pt idx="2">
                  <c:v>74474.5</c:v>
                </c:pt>
                <c:pt idx="3">
                  <c:v>138470.29999999999</c:v>
                </c:pt>
                <c:pt idx="4">
                  <c:v>147609</c:v>
                </c:pt>
                <c:pt idx="5">
                  <c:v>190852.5</c:v>
                </c:pt>
                <c:pt idx="6">
                  <c:v>201730</c:v>
                </c:pt>
                <c:pt idx="7">
                  <c:v>260994</c:v>
                </c:pt>
                <c:pt idx="8">
                  <c:v>275282.625</c:v>
                </c:pt>
                <c:pt idx="9">
                  <c:v>296319.875</c:v>
                </c:pt>
                <c:pt idx="10">
                  <c:v>308739.61111111112</c:v>
                </c:pt>
                <c:pt idx="11">
                  <c:v>439281.5</c:v>
                </c:pt>
                <c:pt idx="12">
                  <c:v>712320</c:v>
                </c:pt>
                <c:pt idx="13">
                  <c:v>855718</c:v>
                </c:pt>
                <c:pt idx="14">
                  <c:v>1473153.669117647</c:v>
                </c:pt>
                <c:pt idx="15">
                  <c:v>1713307.5</c:v>
                </c:pt>
                <c:pt idx="16">
                  <c:v>4832176.388888889</c:v>
                </c:pt>
                <c:pt idx="17">
                  <c:v>6566231.916666667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DF-4D26-8509-EE43BEBEE76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56896728"/>
        <c:axId val="456893120"/>
      </c:barChart>
      <c:catAx>
        <c:axId val="4568967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456893120"/>
        <c:crosses val="autoZero"/>
        <c:auto val="1"/>
        <c:lblAlgn val="ctr"/>
        <c:lblOffset val="100"/>
        <c:noMultiLvlLbl val="0"/>
      </c:catAx>
      <c:valAx>
        <c:axId val="45689312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456896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>
          <a:latin typeface="Avenir Next LT Pro" panose="020B050402020202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[drew charts (1).xlsx]Review Counts!PivotTable4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r>
              <a:rPr lang="en-US" dirty="0"/>
              <a:t>Number of Reviews by Average Rating - Top 200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'Review Counts'!$B$3</c:f>
              <c:strCache>
                <c:ptCount val="1"/>
                <c:pt idx="0">
                  <c:v>Play Store Reviews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strRef>
              <c:f>'Review Counts'!$A$4:$A$8</c:f>
              <c:strCache>
                <c:ptCount val="4"/>
                <c:pt idx="0">
                  <c:v>4.25</c:v>
                </c:pt>
                <c:pt idx="1">
                  <c:v>4.5</c:v>
                </c:pt>
                <c:pt idx="2">
                  <c:v>4.75</c:v>
                </c:pt>
                <c:pt idx="3">
                  <c:v>5</c:v>
                </c:pt>
              </c:strCache>
            </c:strRef>
          </c:cat>
          <c:val>
            <c:numRef>
              <c:f>'Review Counts'!$B$4:$B$8</c:f>
              <c:numCache>
                <c:formatCode>General</c:formatCode>
                <c:ptCount val="4"/>
                <c:pt idx="0">
                  <c:v>714568.61702127662</c:v>
                </c:pt>
                <c:pt idx="1">
                  <c:v>3663527.777777778</c:v>
                </c:pt>
                <c:pt idx="2">
                  <c:v>1327550.2857142857</c:v>
                </c:pt>
                <c:pt idx="3">
                  <c:v>1499466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62-4545-AE59-736F5EC1C4C1}"/>
            </c:ext>
          </c:extLst>
        </c:ser>
        <c:ser>
          <c:idx val="1"/>
          <c:order val="1"/>
          <c:tx>
            <c:strRef>
              <c:f>'Review Counts'!$C$3</c:f>
              <c:strCache>
                <c:ptCount val="1"/>
                <c:pt idx="0">
                  <c:v>App Store Reviews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elete val="1"/>
          </c:dLbls>
          <c:cat>
            <c:strRef>
              <c:f>'Review Counts'!$A$4:$A$8</c:f>
              <c:strCache>
                <c:ptCount val="4"/>
                <c:pt idx="0">
                  <c:v>4.25</c:v>
                </c:pt>
                <c:pt idx="1">
                  <c:v>4.5</c:v>
                </c:pt>
                <c:pt idx="2">
                  <c:v>4.75</c:v>
                </c:pt>
                <c:pt idx="3">
                  <c:v>5</c:v>
                </c:pt>
              </c:strCache>
            </c:strRef>
          </c:cat>
          <c:val>
            <c:numRef>
              <c:f>'Review Counts'!$C$4:$C$8</c:f>
              <c:numCache>
                <c:formatCode>General</c:formatCode>
                <c:ptCount val="4"/>
                <c:pt idx="0">
                  <c:v>45541.191489361699</c:v>
                </c:pt>
                <c:pt idx="1">
                  <c:v>160421.29861111112</c:v>
                </c:pt>
                <c:pt idx="2">
                  <c:v>105254.28571428571</c:v>
                </c:pt>
                <c:pt idx="3">
                  <c:v>90851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62-4545-AE59-736F5EC1C4C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092239695"/>
        <c:axId val="2026084351"/>
      </c:barChart>
      <c:catAx>
        <c:axId val="209223969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r>
                  <a:rPr lang="en-US"/>
                  <a:t> Star Rating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Avenir Next LT Pro" panose="020B0504020202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2026084351"/>
        <c:crosses val="autoZero"/>
        <c:auto val="1"/>
        <c:lblAlgn val="ctr"/>
        <c:lblOffset val="100"/>
        <c:noMultiLvlLbl val="0"/>
      </c:catAx>
      <c:valAx>
        <c:axId val="202608435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r>
                  <a:rPr lang="en-US" dirty="0"/>
                  <a:t>Number of Reviews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Avenir Next LT Pro" panose="020B0504020202020204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  <c:crossAx val="20922396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5416119860017494"/>
          <c:y val="0.30634186351706039"/>
          <c:w val="0.2347276902887139"/>
          <c:h val="0.15625109361329834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>
          <a:latin typeface="Avenir Next LT Pro" panose="020B0504020202020204" pitchFamily="34" charset="0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[drew charts (1).xlsx]Content!PivotTable3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Avenir Next LT Pro" panose="020B0504020202020204" pitchFamily="34" charset="0"/>
              </a:rPr>
              <a:t>Content Rating (Recommended</a:t>
            </a:r>
            <a:r>
              <a:rPr lang="en-US" baseline="0" dirty="0">
                <a:latin typeface="Avenir Next LT Pro" panose="020B0504020202020204" pitchFamily="34" charset="0"/>
              </a:rPr>
              <a:t> Age)</a:t>
            </a:r>
            <a:r>
              <a:rPr lang="en-US" dirty="0">
                <a:latin typeface="Avenir Next LT Pro" panose="020B0504020202020204" pitchFamily="34" charset="0"/>
              </a:rPr>
              <a:t> Breakdown </a:t>
            </a:r>
          </a:p>
          <a:p>
            <a:pPr>
              <a:defRPr/>
            </a:pPr>
            <a:r>
              <a:rPr lang="en-US" dirty="0">
                <a:latin typeface="Avenir Next LT Pro" panose="020B0504020202020204" pitchFamily="34" charset="0"/>
              </a:rPr>
              <a:t>Top 200 Apps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circle"/>
          <c:size val="6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4"/>
        <c:spPr>
          <a:solidFill>
            <a:schemeClr val="accent4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5"/>
        <c:spPr>
          <a:solidFill>
            <a:schemeClr val="accent6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6"/>
        <c:spPr>
          <a:solidFill>
            <a:schemeClr val="accent2">
              <a:lumMod val="6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7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9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1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2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4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5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6"/>
        <c:spPr>
          <a:solidFill>
            <a:schemeClr val="accent2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Content!$B$3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802-4AFD-85CE-780DC6F9674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802-4AFD-85CE-780DC6F9674B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802-4AFD-85CE-780DC6F9674B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C802-4AFD-85CE-780DC6F9674B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200" b="1" i="0" u="none" strike="noStrike" kern="1200" baseline="0">
                    <a:solidFill>
                      <a:schemeClr val="lt1"/>
                    </a:solidFill>
                    <a:latin typeface="Avenir Next LT Pro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Content!$A$4:$A$8</c:f>
              <c:strCache>
                <c:ptCount val="4"/>
                <c:pt idx="0">
                  <c:v>4 +</c:v>
                </c:pt>
                <c:pt idx="1">
                  <c:v>9 +</c:v>
                </c:pt>
                <c:pt idx="2">
                  <c:v>12 +</c:v>
                </c:pt>
                <c:pt idx="3">
                  <c:v>17 +</c:v>
                </c:pt>
              </c:strCache>
            </c:strRef>
          </c:cat>
          <c:val>
            <c:numRef>
              <c:f>Content!$B$4:$B$8</c:f>
              <c:numCache>
                <c:formatCode>General</c:formatCode>
                <c:ptCount val="4"/>
                <c:pt idx="0">
                  <c:v>119</c:v>
                </c:pt>
                <c:pt idx="1">
                  <c:v>28</c:v>
                </c:pt>
                <c:pt idx="2">
                  <c:v>42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802-4AFD-85CE-780DC6F9674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venir Next LT Pro" panose="020B0504020202020204" pitchFamily="34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87449349210973837"/>
          <c:y val="0.39086770423022754"/>
          <c:w val="0.1156656355705433"/>
          <c:h val="0.201359875602104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venir Next LT Pro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 Am Rich: Trump Edition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Charts!$C$45:$C$46</c:f>
              <c:strCache>
                <c:ptCount val="2"/>
                <c:pt idx="0">
                  <c:v>5.06</c:v>
                </c:pt>
                <c:pt idx="1">
                  <c:v>110.61</c:v>
                </c:pt>
              </c:strCache>
            </c:strRef>
          </c:tx>
          <c:spPr>
            <a:solidFill>
              <a:srgbClr val="B62C36">
                <a:alpha val="85000"/>
              </a:srgb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62C36">
                  <a:alpha val="85000"/>
                </a:srgb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E6-4172-B287-2D0F1738C994}"/>
              </c:ext>
            </c:extLst>
          </c:dPt>
          <c:dPt>
            <c:idx val="1"/>
            <c:invertIfNegative val="0"/>
            <c:bubble3D val="0"/>
            <c:spPr>
              <a:solidFill>
                <a:srgbClr val="B62C36">
                  <a:alpha val="85000"/>
                </a:srgb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0EE6-4172-B287-2D0F1738C994}"/>
              </c:ext>
            </c:extLst>
          </c:dPt>
          <c:dLbls>
            <c:numFmt formatCode="#,##0.00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Charts!$A$45:$A$46</c:f>
              <c:numCache>
                <c:formatCode>_("$"* #,##0.00_);_("$"* \(#,##0.00\);_("$"* "-"??_);_(@_)</c:formatCode>
                <c:ptCount val="2"/>
                <c:pt idx="0">
                  <c:v>20</c:v>
                </c:pt>
                <c:pt idx="1">
                  <c:v>400</c:v>
                </c:pt>
              </c:numCache>
            </c:numRef>
          </c:cat>
          <c:val>
            <c:numRef>
              <c:f>(Charts!$C$45,Charts!$C$46)</c:f>
              <c:numCache>
                <c:formatCode>0.00</c:formatCode>
                <c:ptCount val="2"/>
                <c:pt idx="0">
                  <c:v>5.0555555555555554</c:v>
                </c:pt>
                <c:pt idx="1">
                  <c:v>110.61111111111111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EE6-4172-B287-2D0F1738C99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101356431"/>
        <c:axId val="89323887"/>
      </c:barChart>
      <c:catAx>
        <c:axId val="21013564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App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323887"/>
        <c:crosses val="autoZero"/>
        <c:auto val="1"/>
        <c:lblAlgn val="ctr"/>
        <c:lblOffset val="100"/>
        <c:noMultiLvlLbl val="0"/>
      </c:catAx>
      <c:valAx>
        <c:axId val="89323887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Rating Needed to Break Even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1356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0.08308</cdr:x>
      <cdr:y>0.12956</cdr:y>
    </cdr:from>
    <cdr:to>
      <cdr:x>0.21736</cdr:x>
      <cdr:y>0.17487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98DA5A0F-F19E-40B6-AA5B-0E1EC2E9E931}"/>
            </a:ext>
          </a:extLst>
        </cdr:cNvPr>
        <cdr:cNvSpPr txBox="1"/>
      </cdr:nvSpPr>
      <cdr:spPr>
        <a:xfrm xmlns:a="http://schemas.openxmlformats.org/drawingml/2006/main">
          <a:off x="852192" y="623030"/>
          <a:ext cx="1377444" cy="21789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dirty="0"/>
            <a:t>Average</a:t>
          </a:r>
          <a:r>
            <a:rPr lang="en-US" sz="1100" baseline="0" dirty="0"/>
            <a:t> Star Rating</a:t>
          </a:r>
          <a:endParaRPr lang="en-US" sz="1100" dirty="0"/>
        </a:p>
      </cdr:txBody>
    </cdr:sp>
  </cdr:relSizeAnchor>
  <cdr:relSizeAnchor xmlns:cdr="http://schemas.openxmlformats.org/drawingml/2006/chartDrawing">
    <cdr:from>
      <cdr:x>0.16204</cdr:x>
      <cdr:y>0.14169</cdr:y>
    </cdr:from>
    <cdr:to>
      <cdr:x>0.30944</cdr:x>
      <cdr:y>0.19544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B8216B0E-1514-4328-9A9A-58432BF8C993}"/>
            </a:ext>
          </a:extLst>
        </cdr:cNvPr>
        <cdr:cNvSpPr txBox="1"/>
      </cdr:nvSpPr>
      <cdr:spPr>
        <a:xfrm xmlns:a="http://schemas.openxmlformats.org/drawingml/2006/main">
          <a:off x="1528764" y="828674"/>
          <a:ext cx="1390650" cy="3143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0.00757</cdr:x>
      <cdr:y>0.04653</cdr:y>
    </cdr:from>
    <cdr:to>
      <cdr:x>0.04481</cdr:x>
      <cdr:y>0.11401</cdr:y>
    </cdr:to>
    <cdr:sp macro="" textlink="">
      <cdr:nvSpPr>
        <cdr:cNvPr id="4" name="Star: 5 Points 3">
          <a:extLst xmlns:a="http://schemas.openxmlformats.org/drawingml/2006/main">
            <a:ext uri="{FF2B5EF4-FFF2-40B4-BE49-F238E27FC236}">
              <a16:creationId xmlns:a16="http://schemas.microsoft.com/office/drawing/2014/main" id="{A328755D-0AFC-443B-9CAD-AEC47ED260EF}"/>
            </a:ext>
          </a:extLst>
        </cdr:cNvPr>
        <cdr:cNvSpPr/>
      </cdr:nvSpPr>
      <cdr:spPr>
        <a:xfrm xmlns:a="http://schemas.openxmlformats.org/drawingml/2006/main">
          <a:off x="77652" y="223736"/>
          <a:ext cx="381979" cy="324512"/>
        </a:xfrm>
        <a:prstGeom xmlns:a="http://schemas.openxmlformats.org/drawingml/2006/main" prst="star5">
          <a:avLst/>
        </a:prstGeom>
        <a:noFill xmlns:a="http://schemas.openxmlformats.org/drawingml/2006/main"/>
        <a:ln xmlns:a="http://schemas.openxmlformats.org/drawingml/2006/main">
          <a:solidFill>
            <a:schemeClr val="tx1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0.95707</cdr:x>
      <cdr:y>0.04046</cdr:y>
    </cdr:from>
    <cdr:to>
      <cdr:x>0.99276</cdr:x>
      <cdr:y>0.11618</cdr:y>
    </cdr:to>
    <cdr:sp macro="" textlink="">
      <cdr:nvSpPr>
        <cdr:cNvPr id="5" name="Star: 5 Points 4">
          <a:extLst xmlns:a="http://schemas.openxmlformats.org/drawingml/2006/main">
            <a:ext uri="{FF2B5EF4-FFF2-40B4-BE49-F238E27FC236}">
              <a16:creationId xmlns:a16="http://schemas.microsoft.com/office/drawing/2014/main" id="{85317F48-9AE5-4651-98BE-0E25FEC4E7CF}"/>
            </a:ext>
          </a:extLst>
        </cdr:cNvPr>
        <cdr:cNvSpPr/>
      </cdr:nvSpPr>
      <cdr:spPr>
        <a:xfrm xmlns:a="http://schemas.openxmlformats.org/drawingml/2006/main">
          <a:off x="9817641" y="194553"/>
          <a:ext cx="366092" cy="364130"/>
        </a:xfrm>
        <a:prstGeom xmlns:a="http://schemas.openxmlformats.org/drawingml/2006/main" prst="star5">
          <a:avLst/>
        </a:prstGeom>
        <a:solidFill xmlns:a="http://schemas.openxmlformats.org/drawingml/2006/main">
          <a:schemeClr val="tx1"/>
        </a:solidFill>
        <a:ln xmlns:a="http://schemas.openxmlformats.org/drawingml/2006/main">
          <a:solidFill>
            <a:schemeClr val="tx1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lang="en-US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0.76194</cdr:x>
      <cdr:y>0.70875</cdr:y>
    </cdr:from>
    <cdr:to>
      <cdr:x>0.82954</cdr:x>
      <cdr:y>0.78336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E2821D5C-155B-4224-9358-D15BAFEB474D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5899829" y="4805468"/>
          <a:ext cx="523508" cy="505836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0.08229</cdr:x>
      <cdr:y>0.2769</cdr:y>
    </cdr:from>
    <cdr:to>
      <cdr:x>0.15272</cdr:x>
      <cdr:y>0.35833</cdr:y>
    </cdr:to>
    <cdr:pic>
      <cdr:nvPicPr>
        <cdr:cNvPr id="3" name="chart">
          <a:extLst xmlns:a="http://schemas.openxmlformats.org/drawingml/2006/main">
            <a:ext uri="{FF2B5EF4-FFF2-40B4-BE49-F238E27FC236}">
              <a16:creationId xmlns:a16="http://schemas.microsoft.com/office/drawing/2014/main" id="{B0196280-7261-4F4B-B605-BA386EDCC0A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2"/>
        <a:stretch xmlns:a="http://schemas.openxmlformats.org/drawingml/2006/main">
          <a:fillRect/>
        </a:stretch>
      </cdr:blipFill>
      <cdr:spPr>
        <a:xfrm xmlns:a="http://schemas.openxmlformats.org/drawingml/2006/main">
          <a:off x="637162" y="1877437"/>
          <a:ext cx="545391" cy="552094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sv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5CFD7-1920-474A-A8C9-3DF973E43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7726E-1EA4-479D-B856-9093779AC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5E398-08EA-45D7-B741-1CD250005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01FB1-083A-4FAE-A845-D38326436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0B374-6195-49A9-9572-1B817C52B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2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B38E8-A5D0-431F-99B3-629327BA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EAA58-724A-4DC8-8136-410538EC9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3BAE8-FCF6-43B0-A881-D1ACEA9F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2AF23-7894-408B-A110-3E5040FA9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76FCA-2875-4085-A1F7-E5CF89E2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68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5A3F9B-AAB9-4746-A213-13CAC4F60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0F1134-8631-4796-8953-402AC8DDF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B773F-FAA9-4FED-A817-BDB8381C4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1772B-306A-4BCB-976D-CC40B53E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D1881-E812-4F45-A7D7-6E318DDA2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830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1BF77-E3F9-46D3-B7B7-32294554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EAB81-BDC6-4892-A6C8-EC5126A64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A892A-76CC-400F-9DDB-147781F2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4697A-4922-4B50-919C-9692E0CB9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50A7B-9847-4AD3-9233-004D827C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6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30EA4-68A6-400A-836A-6379B50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04FDB-5C8D-4F8E-8EC0-391641C44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BF2E9-F336-4560-8308-4FD6457AE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DD1E2-E002-4633-8E16-096557596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EBA9D-2181-4AD2-971F-FF4DDF0D9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72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B68CB-06C6-49AB-BB1D-15AB23BB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BDB6-7BB0-4F6F-97F9-30509F277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5449A1-E539-46FC-AC95-13F626C38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3E5A4-BE20-4F64-BD08-5E301C88F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9C380-5DFC-47E8-B976-CA413B9AA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8FE17-FD07-4549-922E-CD2BE970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3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4D149-BDE7-4670-8A58-9915C936C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2F6A7-6BD9-48DD-A4F6-41B2156D5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A7688A-E248-41B7-8C63-19C0C1511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AB325C-69D5-47F6-871E-0D904E70C7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A1C2B-C3E5-47A3-9F0F-A20AB8007E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CD18BF-D4AF-4AB4-8AA0-205732E71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E2BA17-073D-4230-99BF-4FB74CC74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159A97-3D5B-4AED-8B25-0850F26F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CB1A3-CD42-4F33-A5E9-54DD68B8D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AEFD76-849F-4DB1-B46F-495B95D9C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08D74A-A20D-4A8B-AC4C-1CF3322A8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682C08-8E1C-40FB-B436-39705A13F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2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80C650-53A2-4ED9-944F-E763D9BBC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42942C-8F3F-4295-B76E-ACC2490E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68EA9-3A0B-425E-9284-F7B5A152C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1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5C0F-249E-4F20-8093-4B5ACDA86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1859A-A575-4EF5-9193-C2BB99578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09B2AC-51E1-40F6-A275-5112FCD9A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4C849-AC9C-4E9D-8965-787E52ECA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C215B-8A83-4FD0-8D4A-880AE860B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A97C2-02BC-4CD0-80EA-2C475D568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90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0269E-5CD8-4E41-97DD-1F4070B1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4A3DEC-CC28-49F4-AC75-02C9BD0F6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07F7FE-DB89-4F33-A4E5-15E8C6F13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AD008-8439-496D-9CCF-17C5C6175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DFEF0-3D1E-41E4-B20D-A96B9D01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3E505-B055-4C58-ABBF-D0BE4823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92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057767-4908-4AF1-852B-DE000B04B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6CF30-DF01-4CDD-9BBF-1E2A09A7C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0F8E6-D074-4822-9222-BA21B8D27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490E2-537B-4A8B-A79F-5CDCAC6F624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FD78B-3C05-4DAA-BE06-01BCB762F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47B55-B561-499F-842D-8F195EFE1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31304-1864-4455-9E0A-C87608396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20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hyperlink" Target="http://www.pngall.com/dominos-pizza-png" TargetMode="External"/><Relationship Id="rId9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A771D-FAD8-4CDB-BC53-465E8310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>
                <a:latin typeface="Avenir Next LT Pro" panose="020B0504020202020204" pitchFamily="34" charset="0"/>
              </a:rPr>
              <a:t>RECOMMENDED TOP TEN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D97C8-EDBB-45E4-B003-A403D068E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PewDiePie’s Simulator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Geometry Dash Lite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Domino’s Pizza USA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Egg, Inc.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ASOS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Avenir Next LT Pro" panose="020B05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Avenir Next LT Pro" panose="020B05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Avenir Next LT Pro" panose="020B05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The Guardian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Avenir Next LT Pro" panose="020B0504020202020204" pitchFamily="34" charset="0"/>
              </a:rPr>
              <a:t>Cytus</a:t>
            </a:r>
            <a:endParaRPr lang="en-US" dirty="0">
              <a:latin typeface="Avenir Next LT Pro" panose="020B05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latin typeface="Avenir Next LT Pro" panose="020B0504020202020204" pitchFamily="34" charset="0"/>
              </a:rPr>
              <a:t>Fernanfloo</a:t>
            </a:r>
            <a:endParaRPr lang="en-US" dirty="0">
              <a:latin typeface="Avenir Next LT Pro" panose="020B05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Instagram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LT Pro" panose="020B0504020202020204" pitchFamily="34" charset="0"/>
              </a:rPr>
              <a:t> Clash of Clans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CD7653-BE4B-405A-8209-1B74C8CA4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241" y="4353574"/>
            <a:ext cx="2803039" cy="238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05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777B38-110E-4174-9C85-96C29263FF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CCA79F1-72A1-4AEA-9277-0625066274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8730763"/>
              </p:ext>
            </p:extLst>
          </p:nvPr>
        </p:nvGraphicFramePr>
        <p:xfrm>
          <a:off x="2224392" y="38910"/>
          <a:ext cx="7743216" cy="6780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050" name="Picture 2" descr="Gender neutral child emoji | All the new emojis just added ...">
            <a:extLst>
              <a:ext uri="{FF2B5EF4-FFF2-40B4-BE49-F238E27FC236}">
                <a16:creationId xmlns:a16="http://schemas.microsoft.com/office/drawing/2014/main" id="{5673F03D-7808-4A4E-B4DF-79B248910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014" y="4941653"/>
            <a:ext cx="573930" cy="57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189009D-6C95-4ABF-8BFC-5823CC16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570" y="681427"/>
            <a:ext cx="542740" cy="50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66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ED3EB21-06A5-47E5-B04F-7A6FF164C1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8156092"/>
              </p:ext>
            </p:extLst>
          </p:nvPr>
        </p:nvGraphicFramePr>
        <p:xfrm>
          <a:off x="107950" y="2628899"/>
          <a:ext cx="5232400" cy="3429000"/>
        </p:xfrm>
        <a:graphic>
          <a:graphicData uri="http://schemas.openxmlformats.org/drawingml/2006/table">
            <a:tbl>
              <a:tblPr/>
              <a:tblGrid>
                <a:gridCol w="675455">
                  <a:extLst>
                    <a:ext uri="{9D8B030D-6E8A-4147-A177-3AD203B41FA5}">
                      <a16:colId xmlns:a16="http://schemas.microsoft.com/office/drawing/2014/main" val="2585488825"/>
                    </a:ext>
                  </a:extLst>
                </a:gridCol>
                <a:gridCol w="2156383">
                  <a:extLst>
                    <a:ext uri="{9D8B030D-6E8A-4147-A177-3AD203B41FA5}">
                      <a16:colId xmlns:a16="http://schemas.microsoft.com/office/drawing/2014/main" val="1774822291"/>
                    </a:ext>
                  </a:extLst>
                </a:gridCol>
                <a:gridCol w="659600">
                  <a:extLst>
                    <a:ext uri="{9D8B030D-6E8A-4147-A177-3AD203B41FA5}">
                      <a16:colId xmlns:a16="http://schemas.microsoft.com/office/drawing/2014/main" val="291214018"/>
                    </a:ext>
                  </a:extLst>
                </a:gridCol>
                <a:gridCol w="1170155">
                  <a:extLst>
                    <a:ext uri="{9D8B030D-6E8A-4147-A177-3AD203B41FA5}">
                      <a16:colId xmlns:a16="http://schemas.microsoft.com/office/drawing/2014/main" val="1736262250"/>
                    </a:ext>
                  </a:extLst>
                </a:gridCol>
                <a:gridCol w="570807">
                  <a:extLst>
                    <a:ext uri="{9D8B030D-6E8A-4147-A177-3AD203B41FA5}">
                      <a16:colId xmlns:a16="http://schemas.microsoft.com/office/drawing/2014/main" val="167770251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Price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Rating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Review Count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Clout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65061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7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3547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13479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2101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Premium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1867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E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7655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BDB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7470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C0006"/>
                          </a:solidFill>
                          <a:effectLst/>
                          <a:latin typeface="Avenir Next LT Pro" panose="020B0504020202020204" pitchFamily="34" charset="0"/>
                        </a:rPr>
                        <a:t>$0.00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1455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6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5675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3E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443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Plus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856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F1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3424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F0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0803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ðŸ’Ž I'm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7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718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F4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2728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7846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C0006"/>
                          </a:solidFill>
                          <a:effectLst/>
                          <a:latin typeface="Avenir Next LT Pro" panose="020B0504020202020204" pitchFamily="34" charset="0"/>
                        </a:rPr>
                        <a:t>$18.99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Premium Plus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4.6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9F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2111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7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7212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rich(premium)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1652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7502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$299.99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VIP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7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1562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A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0798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$400.00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I'm Rich - Trump Edition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D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990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7606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Pro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4.4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ED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884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9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4111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C0006"/>
                          </a:solidFill>
                          <a:effectLst/>
                          <a:latin typeface="Avenir Next LT Pro" panose="020B0504020202020204" pitchFamily="34" charset="0"/>
                        </a:rPr>
                        <a:t>$0.00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5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831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43719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$389.99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D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217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D8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781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D7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989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4.3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C1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774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6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54731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C0006"/>
                          </a:solidFill>
                          <a:effectLst/>
                          <a:latin typeface="Avenir Next LT Pro" panose="020B0504020202020204" pitchFamily="34" charset="0"/>
                        </a:rPr>
                        <a:t>$37.99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Person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4.2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A5A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563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1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05622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(Most expensive app)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4.1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A2A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529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AB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017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Rich!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D7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8C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8D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6541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6100"/>
                          </a:solidFill>
                          <a:effectLst/>
                          <a:latin typeface="Avenir Next LT Pro" panose="020B0504020202020204" pitchFamily="34" charset="0"/>
                        </a:rPr>
                        <a:t>$399.99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I AM RICH PRO PLUS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 LT Pro" panose="020B0504020202020204" pitchFamily="34" charset="0"/>
                        </a:rPr>
                        <a:t>144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7034967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7D8627A-2783-4C5D-81DB-6EF1225D44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4985683"/>
              </p:ext>
            </p:extLst>
          </p:nvPr>
        </p:nvGraphicFramePr>
        <p:xfrm>
          <a:off x="5448300" y="2620735"/>
          <a:ext cx="674370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B156AE7F-BAF5-4286-91CB-848085753A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3450F4-6C8B-4E80-BD67-1FB7E1403BFD}"/>
              </a:ext>
            </a:extLst>
          </p:cNvPr>
          <p:cNvSpPr txBox="1"/>
          <p:nvPr/>
        </p:nvSpPr>
        <p:spPr>
          <a:xfrm>
            <a:off x="1085850" y="677635"/>
            <a:ext cx="9993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venir Next LT Pro" panose="020B0504020202020204" pitchFamily="34" charset="0"/>
              </a:rPr>
              <a:t>Absurdly Priced Apps – Could These Ever Work for App Trader? (Spoiler: No)</a:t>
            </a:r>
          </a:p>
        </p:txBody>
      </p:sp>
    </p:spTree>
    <p:extLst>
      <p:ext uri="{BB962C8B-B14F-4D97-AF65-F5344CB8AC3E}">
        <p14:creationId xmlns:p14="http://schemas.microsoft.com/office/powerpoint/2010/main" val="2102377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80s pizza GIF">
            <a:extLst>
              <a:ext uri="{FF2B5EF4-FFF2-40B4-BE49-F238E27FC236}">
                <a16:creationId xmlns:a16="http://schemas.microsoft.com/office/drawing/2014/main" id="{D7E2D6B1-E460-4D39-80CC-AEEE83C68ED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5257" y="1053340"/>
            <a:ext cx="6553545" cy="47513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Rectangle 134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1DE618-DC24-445F-A7FC-5F3345521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Highest Average Rating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 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=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Longest Lifespan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=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  <a:t>Most sustainable profit over time</a:t>
            </a: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br>
              <a:rPr lang="en-US" sz="2600" b="1" dirty="0">
                <a:solidFill>
                  <a:srgbClr val="FFFFFF"/>
                </a:solidFill>
                <a:latin typeface="Avenir Next LT Pro" panose="020B0504020202020204" pitchFamily="34" charset="0"/>
              </a:rPr>
            </a:br>
            <a:endParaRPr lang="en-US" sz="2600" b="1" kern="1200" dirty="0">
              <a:solidFill>
                <a:srgbClr val="FFFFFF"/>
              </a:solidFill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337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227AB6-F1B9-41AA-B932-C4F3ABD2B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09599"/>
            <a:ext cx="12191999" cy="623038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D97C8-EDBB-45E4-B003-A403D068E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6840"/>
            <a:ext cx="10515600" cy="47901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000" dirty="0">
                <a:latin typeface="Avenir Next LT Pro" panose="020B0504020202020204" pitchFamily="34" charset="0"/>
              </a:rPr>
              <a:t>Selected only Apps in both Google Play and Apple App stores.</a:t>
            </a: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venir Next LT Pro" panose="020B0504020202020204" pitchFamily="34" charset="0"/>
              </a:rPr>
              <a:t>		Selected only apps with at least 5000 reviews in either store.</a:t>
            </a: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venir Next LT Pro" panose="020B0504020202020204" pitchFamily="34" charset="0"/>
              </a:rPr>
              <a:t>		Lifespan of app based on average of rating of both stores.</a:t>
            </a: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Avenir Next LT Pro" panose="020B05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venir Next LT Pro" panose="020B0504020202020204" pitchFamily="34" charset="0"/>
              </a:rPr>
              <a:t>		One app in our recs costs &gt; $1.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68A52EC-1D92-4149-8233-715D38C5E6B6}"/>
              </a:ext>
            </a:extLst>
          </p:cNvPr>
          <p:cNvSpPr/>
          <p:nvPr/>
        </p:nvSpPr>
        <p:spPr>
          <a:xfrm>
            <a:off x="1670784" y="1950315"/>
            <a:ext cx="842210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11BC2E9-729B-4F8D-A0CA-353E593C20DA}"/>
              </a:ext>
            </a:extLst>
          </p:cNvPr>
          <p:cNvSpPr/>
          <p:nvPr/>
        </p:nvSpPr>
        <p:spPr>
          <a:xfrm>
            <a:off x="1670784" y="3153169"/>
            <a:ext cx="842210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B33004F-1895-41BF-A13C-8BF3CC9E43CC}"/>
              </a:ext>
            </a:extLst>
          </p:cNvPr>
          <p:cNvSpPr/>
          <p:nvPr/>
        </p:nvSpPr>
        <p:spPr>
          <a:xfrm>
            <a:off x="1670784" y="5560673"/>
            <a:ext cx="842210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889FEC8-C51A-4522-9F04-CE7E37DB743B}"/>
              </a:ext>
            </a:extLst>
          </p:cNvPr>
          <p:cNvSpPr/>
          <p:nvPr/>
        </p:nvSpPr>
        <p:spPr>
          <a:xfrm>
            <a:off x="1670784" y="4356023"/>
            <a:ext cx="842210" cy="3729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BCB969-133C-44B8-A330-E56E9988D872}"/>
              </a:ext>
            </a:extLst>
          </p:cNvPr>
          <p:cNvSpPr txBox="1"/>
          <p:nvPr/>
        </p:nvSpPr>
        <p:spPr>
          <a:xfrm>
            <a:off x="2434777" y="28723"/>
            <a:ext cx="7322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venir Next LT Pro" panose="020B0504020202020204" pitchFamily="34" charset="0"/>
              </a:rPr>
              <a:t>How Did We Find the Top 10?</a:t>
            </a:r>
          </a:p>
        </p:txBody>
      </p:sp>
    </p:spTree>
    <p:extLst>
      <p:ext uri="{BB962C8B-B14F-4D97-AF65-F5344CB8AC3E}">
        <p14:creationId xmlns:p14="http://schemas.microsoft.com/office/powerpoint/2010/main" val="208385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onitor, microwave, oven, appliance&#10;&#10;Description automatically generated">
            <a:extLst>
              <a:ext uri="{FF2B5EF4-FFF2-40B4-BE49-F238E27FC236}">
                <a16:creationId xmlns:a16="http://schemas.microsoft.com/office/drawing/2014/main" id="{30CD55A0-6191-409E-84E6-A3845DEA6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0"/>
            <a:ext cx="10927080" cy="6858000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87F792F3-32CC-4411-860C-C8391E840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028" y="723014"/>
            <a:ext cx="8314660" cy="54308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52E106E-5B79-4D32-B26A-73557F83053F}"/>
              </a:ext>
            </a:extLst>
          </p:cNvPr>
          <p:cNvSpPr txBox="1"/>
          <p:nvPr/>
        </p:nvSpPr>
        <p:spPr>
          <a:xfrm>
            <a:off x="1446028" y="883920"/>
            <a:ext cx="8314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venir Next LT Pro" panose="020B0504020202020204" pitchFamily="34" charset="0"/>
              </a:rPr>
              <a:t>Avg. Rating in Half-Stars + 1 = App Lifespan in Years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46C16C-41AE-4CBE-9CE1-CF2F69E6FBBA}"/>
              </a:ext>
            </a:extLst>
          </p:cNvPr>
          <p:cNvSpPr txBox="1"/>
          <p:nvPr/>
        </p:nvSpPr>
        <p:spPr>
          <a:xfrm>
            <a:off x="1446028" y="3438447"/>
            <a:ext cx="8314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venir Next LT Pro" panose="020B0504020202020204" pitchFamily="34" charset="0"/>
              </a:rPr>
              <a:t>$1500 Net Income per Month for 12 Months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54551E-D5C6-4ADC-9F45-956DFCCA6915}"/>
              </a:ext>
            </a:extLst>
          </p:cNvPr>
          <p:cNvSpPr txBox="1"/>
          <p:nvPr/>
        </p:nvSpPr>
        <p:spPr>
          <a:xfrm>
            <a:off x="4251960" y="4484887"/>
            <a:ext cx="1554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venir Next LT Pro" panose="020B0504020202020204" pitchFamily="34" charset="0"/>
              </a:rPr>
              <a:t>$18,000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35ED87-C4E5-455C-B1B8-DF28DB8528E8}"/>
              </a:ext>
            </a:extLst>
          </p:cNvPr>
          <p:cNvSpPr txBox="1"/>
          <p:nvPr/>
        </p:nvSpPr>
        <p:spPr>
          <a:xfrm>
            <a:off x="5806440" y="4478285"/>
            <a:ext cx="1011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venir Next LT Pro" panose="020B0504020202020204" pitchFamily="34" charset="0"/>
              </a:rPr>
              <a:t>Per Year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D30A204-D150-412D-9BAA-11FABAE66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5651" y="3961667"/>
            <a:ext cx="2734057" cy="13717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D3F7C97-1D23-4F2B-96B9-8DCF5431E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4721" y="4642208"/>
            <a:ext cx="6627279" cy="149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9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2444 0.0027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14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54806076-8BFA-42E0-8CF0-7536446481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793" y="438102"/>
            <a:ext cx="3303172" cy="33031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6D1B28D7-BA68-454A-9E3A-A3FD997AD3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9" y="323813"/>
            <a:ext cx="3419376" cy="3531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7FCD19-36BC-49DB-A9D1-6668D1996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venir Next LT Pro" panose="020B0504020202020204" pitchFamily="34" charset="0"/>
              </a:rPr>
              <a:t>Top 10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2913A-8391-4741-81F9-E44F17212B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US" dirty="0">
                <a:latin typeface="Avenir Next LT Pro" panose="020B0504020202020204" pitchFamily="34" charset="0"/>
              </a:rPr>
              <a:t>#1 PEWDIEPIE’S TUBER SIMULATOR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95E63-EC8F-42CF-A3C9-F576E11DA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0560" y="2627010"/>
            <a:ext cx="5157787" cy="3832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dirty="0">
                <a:latin typeface="Avenir Next LT Pro" panose="020B0504020202020204" pitchFamily="34" charset="0"/>
              </a:rPr>
              <a:t>Most subscribed user on </a:t>
            </a:r>
            <a:r>
              <a:rPr lang="en-US" sz="1400" b="1" dirty="0" err="1">
                <a:latin typeface="Avenir Next LT Pro" panose="020B0504020202020204" pitchFamily="34" charset="0"/>
              </a:rPr>
              <a:t>Youtube</a:t>
            </a:r>
            <a:endParaRPr lang="en-US" sz="1400" b="1" dirty="0">
              <a:latin typeface="Avenir Next LT Pro" panose="020B0504020202020204" pitchFamily="34" charset="0"/>
            </a:endParaRPr>
          </a:p>
          <a:p>
            <a:pPr marL="0" indent="0" algn="ctr">
              <a:buNone/>
            </a:pPr>
            <a:r>
              <a:rPr lang="en-US" sz="1400" b="1" dirty="0">
                <a:latin typeface="Avenir Next LT Pro" panose="020B0504020202020204" pitchFamily="34" charset="0"/>
              </a:rPr>
              <a:t>Reaches over 47 million users and has 13 billion views</a:t>
            </a:r>
          </a:p>
          <a:p>
            <a:pPr marL="0" indent="0" algn="ctr">
              <a:buNone/>
            </a:pPr>
            <a:r>
              <a:rPr lang="en-US" sz="1400" b="1" dirty="0">
                <a:latin typeface="Avenir Next LT Pro" panose="020B0504020202020204" pitchFamily="34" charset="0"/>
              </a:rPr>
              <a:t>Vintage throw-back design appeals to wide audience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55D7FB-267C-4A95-99F5-B5519228B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 algn="ctr"/>
            <a:r>
              <a:rPr lang="en-US" dirty="0"/>
              <a:t>#2 GEOMETRY DASH LITE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E9DA6-3176-4470-A4FC-2A454B8080D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b="1" dirty="0">
                <a:latin typeface="Avenir Next LT Pro" panose="020B0504020202020204" pitchFamily="34" charset="0"/>
              </a:rPr>
              <a:t>Classic side scroll and vintage design make this a popular gaming selection</a:t>
            </a:r>
          </a:p>
          <a:p>
            <a:pPr marL="0" indent="0" algn="ctr">
              <a:buNone/>
            </a:pPr>
            <a:endParaRPr lang="en-US" sz="1400" dirty="0">
              <a:latin typeface="Avenir Next LT Pro" panose="020B0504020202020204" pitchFamily="34" charset="0"/>
            </a:endParaRPr>
          </a:p>
          <a:p>
            <a:pPr marL="0" indent="0" algn="ctr">
              <a:buNone/>
            </a:pPr>
            <a:endParaRPr lang="en-US" sz="1400" dirty="0">
              <a:latin typeface="Avenir Next LT Pro" panose="020B0504020202020204" pitchFamily="34" charset="0"/>
            </a:endParaRPr>
          </a:p>
        </p:txBody>
      </p:sp>
      <p:pic>
        <p:nvPicPr>
          <p:cNvPr id="11" name="Picture 10" descr="A picture containing toy, computer, small, photo&#10;&#10;Description automatically generated">
            <a:extLst>
              <a:ext uri="{FF2B5EF4-FFF2-40B4-BE49-F238E27FC236}">
                <a16:creationId xmlns:a16="http://schemas.microsoft.com/office/drawing/2014/main" id="{055D90CF-9300-48B8-AD70-37850DB34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64" y="3566748"/>
            <a:ext cx="1601851" cy="2849160"/>
          </a:xfrm>
          <a:prstGeom prst="rect">
            <a:avLst/>
          </a:prstGeom>
        </p:spPr>
      </p:pic>
      <p:pic>
        <p:nvPicPr>
          <p:cNvPr id="12" name="Picture 11" descr="A picture containing machine, object&#10;&#10;Description automatically generated">
            <a:extLst>
              <a:ext uri="{FF2B5EF4-FFF2-40B4-BE49-F238E27FC236}">
                <a16:creationId xmlns:a16="http://schemas.microsoft.com/office/drawing/2014/main" id="{7379A3BE-5805-47D8-B232-1CE36D10ED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429000"/>
            <a:ext cx="5367041" cy="3017452"/>
          </a:xfrm>
          <a:prstGeom prst="rect">
            <a:avLst/>
          </a:prstGeom>
        </p:spPr>
      </p:pic>
      <p:pic>
        <p:nvPicPr>
          <p:cNvPr id="14" name="Picture 13" descr="A picture containing indoor, birthday, toy, train&#10;&#10;Description automatically generated">
            <a:extLst>
              <a:ext uri="{FF2B5EF4-FFF2-40B4-BE49-F238E27FC236}">
                <a16:creationId xmlns:a16="http://schemas.microsoft.com/office/drawing/2014/main" id="{50A193C6-4443-451B-AB48-17D7507652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191" y="3547897"/>
            <a:ext cx="1601851" cy="284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70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 descr="A pair of shoes&#10;&#10;Description automatically generated">
            <a:extLst>
              <a:ext uri="{FF2B5EF4-FFF2-40B4-BE49-F238E27FC236}">
                <a16:creationId xmlns:a16="http://schemas.microsoft.com/office/drawing/2014/main" id="{0B3029EF-AE25-41C9-9B95-901737253C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280" y="3461353"/>
            <a:ext cx="3360406" cy="37054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4" name="Picture 63" descr="A pizza sitting on top of a table&#10;&#10;Description automatically generated">
            <a:extLst>
              <a:ext uri="{FF2B5EF4-FFF2-40B4-BE49-F238E27FC236}">
                <a16:creationId xmlns:a16="http://schemas.microsoft.com/office/drawing/2014/main" id="{74ED4DB4-DA44-4370-874A-C8945400D0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208325">
            <a:off x="-48166" y="-56337"/>
            <a:ext cx="6193044" cy="4751180"/>
          </a:xfrm>
          <a:prstGeom prst="rect">
            <a:avLst/>
          </a:prstGeom>
        </p:spPr>
      </p:pic>
      <p:pic>
        <p:nvPicPr>
          <p:cNvPr id="21" name="Graphic 20" descr="Chicken">
            <a:extLst>
              <a:ext uri="{FF2B5EF4-FFF2-40B4-BE49-F238E27FC236}">
                <a16:creationId xmlns:a16="http://schemas.microsoft.com/office/drawing/2014/main" id="{695B17ED-02CE-48A5-BA0B-1F6A177BF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52721" y="4399657"/>
            <a:ext cx="914400" cy="914400"/>
          </a:xfrm>
          <a:prstGeom prst="rect">
            <a:avLst/>
          </a:prstGeom>
        </p:spPr>
      </p:pic>
      <p:pic>
        <p:nvPicPr>
          <p:cNvPr id="24" name="Graphic 23" descr="Chicken">
            <a:extLst>
              <a:ext uri="{FF2B5EF4-FFF2-40B4-BE49-F238E27FC236}">
                <a16:creationId xmlns:a16="http://schemas.microsoft.com/office/drawing/2014/main" id="{EB24E176-6B25-4300-B3A2-A5C75E96E6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14326" y="2860362"/>
            <a:ext cx="914400" cy="914400"/>
          </a:xfrm>
          <a:prstGeom prst="rect">
            <a:avLst/>
          </a:prstGeom>
        </p:spPr>
      </p:pic>
      <p:pic>
        <p:nvPicPr>
          <p:cNvPr id="22" name="Graphic 21" descr="Chicken">
            <a:extLst>
              <a:ext uri="{FF2B5EF4-FFF2-40B4-BE49-F238E27FC236}">
                <a16:creationId xmlns:a16="http://schemas.microsoft.com/office/drawing/2014/main" id="{F6168503-3C46-45C9-B1B5-DFF5964B7B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62763" y="1543943"/>
            <a:ext cx="914400" cy="9144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7245A-BC89-401C-806F-BF05AD85F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49" y="162265"/>
            <a:ext cx="3361509" cy="823912"/>
          </a:xfr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 algn="ctr"/>
            <a:r>
              <a:rPr lang="en-US" sz="1800" dirty="0">
                <a:latin typeface="Avenir Next LT Pro" panose="020B0504020202020204" pitchFamily="34" charset="0"/>
              </a:rPr>
              <a:t>#3 </a:t>
            </a:r>
            <a:r>
              <a:rPr lang="en-US" sz="1500" dirty="0">
                <a:latin typeface="Avenir Next LT Pro" panose="020B0504020202020204" pitchFamily="34" charset="0"/>
              </a:rPr>
              <a:t>It’s Pizza, It’s Domino’s.</a:t>
            </a:r>
          </a:p>
          <a:p>
            <a:pPr algn="ctr"/>
            <a:r>
              <a:rPr lang="en-US" sz="1500" dirty="0">
                <a:latin typeface="Avenir Next LT Pro" panose="020B0504020202020204" pitchFamily="34" charset="0"/>
              </a:rPr>
              <a:t>Nostalgia is in and it brought its new best friend to help: </a:t>
            </a:r>
            <a:r>
              <a:rPr lang="en-US" sz="1500" dirty="0" err="1">
                <a:latin typeface="Avenir Next LT Pro" panose="020B0504020202020204" pitchFamily="34" charset="0"/>
              </a:rPr>
              <a:t>Dombot</a:t>
            </a:r>
            <a:r>
              <a:rPr lang="en-US" sz="1500" dirty="0">
                <a:latin typeface="Avenir Next LT Pro" panose="020B0504020202020204" pitchFamily="34" charset="0"/>
              </a:rPr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7EBCC4-36BD-4C76-A692-5AEA81BB2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361509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    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4B837-BC1C-4E22-A5CA-B14A92BB3B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26157" y="539848"/>
            <a:ext cx="3898785" cy="823912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venir Next LT Pro" panose="020B0504020202020204" pitchFamily="34" charset="0"/>
              </a:rPr>
              <a:t>#5 </a:t>
            </a:r>
            <a:r>
              <a:rPr lang="en-US" sz="1900" dirty="0">
                <a:latin typeface="Avenir Next LT Pro" panose="020B0504020202020204" pitchFamily="34" charset="0"/>
              </a:rPr>
              <a:t>ASOS</a:t>
            </a:r>
          </a:p>
          <a:p>
            <a:pPr algn="ctr"/>
            <a:r>
              <a:rPr lang="en-US" sz="1900" dirty="0">
                <a:latin typeface="Avenir Next LT Pro" panose="020B0504020202020204" pitchFamily="34" charset="0"/>
              </a:rPr>
              <a:t>STYLE MATCH TECHNOLOGY</a:t>
            </a:r>
          </a:p>
          <a:p>
            <a:pPr algn="ctr"/>
            <a:endParaRPr lang="en-US" dirty="0">
              <a:latin typeface="Avenir Next LT Pro" panose="020B0504020202020204" pitchFamily="34" charset="0"/>
            </a:endParaRPr>
          </a:p>
        </p:txBody>
      </p:sp>
      <p:pic>
        <p:nvPicPr>
          <p:cNvPr id="12" name="Content Placeholder 11" descr="A picture containing toy, room&#10;&#10;Description automatically generated">
            <a:extLst>
              <a:ext uri="{FF2B5EF4-FFF2-40B4-BE49-F238E27FC236}">
                <a16:creationId xmlns:a16="http://schemas.microsoft.com/office/drawing/2014/main" id="{0440AD46-19FA-4B9D-883C-86D82F8E926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857" y="2017705"/>
            <a:ext cx="2071544" cy="36845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3363EE-E648-4E94-A96C-575E1A693E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53" y="1305814"/>
            <a:ext cx="2370085" cy="421559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457FA9-536A-4E91-84B4-4B2B5EEF79C8}"/>
              </a:ext>
            </a:extLst>
          </p:cNvPr>
          <p:cNvSpPr txBox="1"/>
          <p:nvPr/>
        </p:nvSpPr>
        <p:spPr>
          <a:xfrm>
            <a:off x="3161236" y="955515"/>
            <a:ext cx="3162785" cy="92333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#4 </a:t>
            </a:r>
            <a:r>
              <a:rPr lang="en-US" sz="1500" b="1" dirty="0">
                <a:latin typeface="Avenir Next LT Pro" panose="020B0504020202020204" pitchFamily="34" charset="0"/>
                <a:cs typeface="Arabic Typesetting" panose="020B0604020202020204" pitchFamily="66" charset="-78"/>
              </a:rPr>
              <a:t>EGG, </a:t>
            </a:r>
            <a:r>
              <a:rPr lang="en-US" sz="1500" b="1" dirty="0" err="1">
                <a:latin typeface="Avenir Next LT Pro" panose="020B0504020202020204" pitchFamily="34" charset="0"/>
                <a:cs typeface="Arabic Typesetting" panose="020B0604020202020204" pitchFamily="66" charset="-78"/>
              </a:rPr>
              <a:t>inc.</a:t>
            </a:r>
            <a:endParaRPr lang="en-US" sz="1500" b="1" dirty="0">
              <a:latin typeface="Avenir Next LT Pro" panose="020B0504020202020204" pitchFamily="34" charset="0"/>
              <a:cs typeface="Arabic Typesetting" panose="020B0604020202020204" pitchFamily="66" charset="-78"/>
            </a:endParaRPr>
          </a:p>
          <a:p>
            <a:pPr algn="ctr"/>
            <a:r>
              <a:rPr lang="en-US" b="1" dirty="0">
                <a:latin typeface="Avenir Next LT Pro" panose="020B0504020202020204" pitchFamily="34" charset="0"/>
              </a:rPr>
              <a:t>People love pretending to farm!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386949-1426-4DFD-B7E0-AD50D434466A}"/>
              </a:ext>
            </a:extLst>
          </p:cNvPr>
          <p:cNvSpPr txBox="1"/>
          <p:nvPr/>
        </p:nvSpPr>
        <p:spPr>
          <a:xfrm>
            <a:off x="6096000" y="2077393"/>
            <a:ext cx="2893231" cy="594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venir Next LT Pro" panose="020B0504020202020204" pitchFamily="34" charset="0"/>
              </a:rPr>
              <a:t>Take a pic of your favorite clutch…</a:t>
            </a:r>
          </a:p>
        </p:txBody>
      </p:sp>
      <p:pic>
        <p:nvPicPr>
          <p:cNvPr id="15" name="Picture 14" descr="A brown leather bag&#10;&#10;Description automatically generated">
            <a:extLst>
              <a:ext uri="{FF2B5EF4-FFF2-40B4-BE49-F238E27FC236}">
                <a16:creationId xmlns:a16="http://schemas.microsoft.com/office/drawing/2014/main" id="{E2014AB2-47C3-482E-8743-6BAAAE95C0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547" y="1691908"/>
            <a:ext cx="2777139" cy="208285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F551920-9AF9-477A-BD4C-D778292F6E68}"/>
              </a:ext>
            </a:extLst>
          </p:cNvPr>
          <p:cNvSpPr txBox="1"/>
          <p:nvPr/>
        </p:nvSpPr>
        <p:spPr>
          <a:xfrm>
            <a:off x="8742497" y="4496586"/>
            <a:ext cx="3007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Avenir Next LT Pro" panose="020B0504020202020204" pitchFamily="34" charset="0"/>
              </a:rPr>
              <a:t>And ASOS finds your perfect match!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781756-41AD-4259-86C5-EBF2D7AEE3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221" y="2865602"/>
            <a:ext cx="2071545" cy="368458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3" name="Graphic 22" descr="Chicken">
            <a:extLst>
              <a:ext uri="{FF2B5EF4-FFF2-40B4-BE49-F238E27FC236}">
                <a16:creationId xmlns:a16="http://schemas.microsoft.com/office/drawing/2014/main" id="{D0A2EB73-B8F9-4908-85A3-39A0AE8986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81600" y="287518"/>
            <a:ext cx="914400" cy="914400"/>
          </a:xfrm>
          <a:prstGeom prst="rect">
            <a:avLst/>
          </a:prstGeom>
        </p:spPr>
      </p:pic>
      <p:pic>
        <p:nvPicPr>
          <p:cNvPr id="25" name="Graphic 24" descr="Chicken">
            <a:extLst>
              <a:ext uri="{FF2B5EF4-FFF2-40B4-BE49-F238E27FC236}">
                <a16:creationId xmlns:a16="http://schemas.microsoft.com/office/drawing/2014/main" id="{7B2989CA-31D8-444F-AD91-3FE1F64D7D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56109" y="5762799"/>
            <a:ext cx="914400" cy="9144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F9E867CE-ABAE-4185-8A5E-6B902E1D2190}"/>
              </a:ext>
            </a:extLst>
          </p:cNvPr>
          <p:cNvSpPr/>
          <p:nvPr/>
        </p:nvSpPr>
        <p:spPr>
          <a:xfrm rot="5234429">
            <a:off x="4410480" y="6509299"/>
            <a:ext cx="190180" cy="8340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44F5E43-D31E-4004-A774-AF8A00E13E29}"/>
              </a:ext>
            </a:extLst>
          </p:cNvPr>
          <p:cNvSpPr/>
          <p:nvPr/>
        </p:nvSpPr>
        <p:spPr>
          <a:xfrm rot="5157165">
            <a:off x="4175326" y="6312897"/>
            <a:ext cx="190180" cy="8340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09ACD10-EE96-4020-AE10-7FA3227D9F79}"/>
              </a:ext>
            </a:extLst>
          </p:cNvPr>
          <p:cNvSpPr/>
          <p:nvPr/>
        </p:nvSpPr>
        <p:spPr>
          <a:xfrm rot="5157165">
            <a:off x="3969398" y="6508489"/>
            <a:ext cx="190180" cy="8340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54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73042BD-9BC9-429E-807E-A24F8206A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19" y="4595012"/>
            <a:ext cx="3572462" cy="2009510"/>
          </a:xfrm>
          <a:prstGeom prst="rect">
            <a:avLst/>
          </a:prstGeom>
        </p:spPr>
      </p:pic>
      <p:pic>
        <p:nvPicPr>
          <p:cNvPr id="7" name="Picture 6" descr="A group of items on display&#10;&#10;Description automatically generated">
            <a:extLst>
              <a:ext uri="{FF2B5EF4-FFF2-40B4-BE49-F238E27FC236}">
                <a16:creationId xmlns:a16="http://schemas.microsoft.com/office/drawing/2014/main" id="{EF5AE85D-7DEB-4BB7-8FEE-E018B0A08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20" y="166527"/>
            <a:ext cx="3572461" cy="2009508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681CA9-467A-4BFD-901D-5BAFE5CA3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3" y="867266"/>
            <a:ext cx="3572461" cy="5737256"/>
          </a:xfrm>
          <a:prstGeom prst="rect">
            <a:avLst/>
          </a:prstGeom>
        </p:spPr>
      </p:pic>
      <p:pic>
        <p:nvPicPr>
          <p:cNvPr id="11" name="Picture 10" descr="A screen shot of a cat&#10;&#10;Description automatically generated">
            <a:extLst>
              <a:ext uri="{FF2B5EF4-FFF2-40B4-BE49-F238E27FC236}">
                <a16:creationId xmlns:a16="http://schemas.microsoft.com/office/drawing/2014/main" id="{CC216DC9-CB47-4994-8B0E-CDB405F96C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2675" y="867266"/>
            <a:ext cx="3621371" cy="5824206"/>
          </a:xfrm>
          <a:prstGeom prst="rect">
            <a:avLst/>
          </a:prstGeom>
        </p:spPr>
      </p:pic>
      <p:pic>
        <p:nvPicPr>
          <p:cNvPr id="13" name="Picture 12" descr="A picture containing person, table, device, display&#10;&#10;Description automatically generated">
            <a:extLst>
              <a:ext uri="{FF2B5EF4-FFF2-40B4-BE49-F238E27FC236}">
                <a16:creationId xmlns:a16="http://schemas.microsoft.com/office/drawing/2014/main" id="{2A9F2EE5-F7A6-4B05-94CA-C04CD771A5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798" y="2356225"/>
            <a:ext cx="3572459" cy="20095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ADB8AB1-CDCD-4C45-8C16-6EC4743E6F5B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14961-A34B-4E35-B892-517A377626FC}"/>
              </a:ext>
            </a:extLst>
          </p:cNvPr>
          <p:cNvSpPr txBox="1"/>
          <p:nvPr/>
        </p:nvSpPr>
        <p:spPr>
          <a:xfrm>
            <a:off x="386499" y="253478"/>
            <a:ext cx="322396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Avenir Next LT Pro" panose="020B0504020202020204" pitchFamily="34" charset="0"/>
              </a:rPr>
              <a:t>NEWS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C4945-6E16-49D8-A156-979F1ED490EB}"/>
              </a:ext>
            </a:extLst>
          </p:cNvPr>
          <p:cNvSpPr txBox="1"/>
          <p:nvPr/>
        </p:nvSpPr>
        <p:spPr>
          <a:xfrm>
            <a:off x="8729221" y="253478"/>
            <a:ext cx="272434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Avenir Next LT Pro" panose="020B0504020202020204" pitchFamily="34" charset="0"/>
              </a:rPr>
              <a:t>SOCIAL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24E1BF-366A-48D2-AAA8-050450C823DD}"/>
              </a:ext>
            </a:extLst>
          </p:cNvPr>
          <p:cNvSpPr txBox="1"/>
          <p:nvPr/>
        </p:nvSpPr>
        <p:spPr>
          <a:xfrm>
            <a:off x="3849326" y="166525"/>
            <a:ext cx="511230" cy="196076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b="1" dirty="0">
                <a:latin typeface="Avenir Next LT Pro" panose="020B0504020202020204" pitchFamily="34" charset="0"/>
              </a:rPr>
              <a:t>GAMES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B6C6D7-D4BE-4F3B-80C0-89B17A620320}"/>
              </a:ext>
            </a:extLst>
          </p:cNvPr>
          <p:cNvSpPr/>
          <p:nvPr/>
        </p:nvSpPr>
        <p:spPr>
          <a:xfrm>
            <a:off x="7625526" y="2469269"/>
            <a:ext cx="511230" cy="1725152"/>
          </a:xfrm>
          <a:prstGeom prst="rect">
            <a:avLst/>
          </a:prstGeom>
        </p:spPr>
        <p:txBody>
          <a:bodyPr vert="wordArtVert" wrap="none">
            <a:spAutoFit/>
          </a:bodyPr>
          <a:lstStyle/>
          <a:p>
            <a:r>
              <a:rPr lang="en-US" b="1" dirty="0">
                <a:latin typeface="Avenir Next LT Pro" panose="020B0504020202020204" pitchFamily="34" charset="0"/>
              </a:rPr>
              <a:t>GAMES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60437A-ACED-4BA2-846E-C05AF2C5FDEC}"/>
              </a:ext>
            </a:extLst>
          </p:cNvPr>
          <p:cNvSpPr/>
          <p:nvPr/>
        </p:nvSpPr>
        <p:spPr>
          <a:xfrm>
            <a:off x="3882693" y="4594667"/>
            <a:ext cx="511230" cy="1725152"/>
          </a:xfrm>
          <a:prstGeom prst="rect">
            <a:avLst/>
          </a:prstGeom>
        </p:spPr>
        <p:txBody>
          <a:bodyPr vert="wordArtVert" wrap="none">
            <a:spAutoFit/>
          </a:bodyPr>
          <a:lstStyle/>
          <a:p>
            <a:r>
              <a:rPr lang="en-US" b="1" dirty="0">
                <a:latin typeface="Avenir Next LT Pro" panose="020B0504020202020204" pitchFamily="34" charset="0"/>
              </a:rPr>
              <a:t>GAMES</a:t>
            </a:r>
          </a:p>
        </p:txBody>
      </p:sp>
    </p:spTree>
    <p:extLst>
      <p:ext uri="{BB962C8B-B14F-4D97-AF65-F5344CB8AC3E}">
        <p14:creationId xmlns:p14="http://schemas.microsoft.com/office/powerpoint/2010/main" val="423012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42E1F6A-0920-43E5-BD81-ED491A7D21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0921720"/>
              </p:ext>
            </p:extLst>
          </p:nvPr>
        </p:nvGraphicFramePr>
        <p:xfrm>
          <a:off x="1028700" y="1"/>
          <a:ext cx="10258000" cy="4808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DF0DA38-B768-460B-B259-8E7960957F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515866"/>
              </p:ext>
            </p:extLst>
          </p:nvPr>
        </p:nvGraphicFramePr>
        <p:xfrm>
          <a:off x="1028700" y="4808764"/>
          <a:ext cx="10258000" cy="2049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39BD719-8C97-4765-8742-550A982D6DB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96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F6120F0-2344-44CF-8B67-F91E72C54B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9280640"/>
              </p:ext>
            </p:extLst>
          </p:nvPr>
        </p:nvGraphicFramePr>
        <p:xfrm>
          <a:off x="1613847" y="0"/>
          <a:ext cx="8964305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2777B38-110E-4174-9C85-96C29263FF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1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777B38-110E-4174-9C85-96C29263FF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438C749-C155-4147-8450-3640E4B57C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075918"/>
              </p:ext>
            </p:extLst>
          </p:nvPr>
        </p:nvGraphicFramePr>
        <p:xfrm>
          <a:off x="882786" y="58366"/>
          <a:ext cx="10426428" cy="6741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17882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497</Words>
  <Application>Microsoft Office PowerPoint</Application>
  <PresentationFormat>Widescreen</PresentationFormat>
  <Paragraphs>157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Calibri Light</vt:lpstr>
      <vt:lpstr>Office Theme</vt:lpstr>
      <vt:lpstr>RECOMMENDED TOP TEN APPS</vt:lpstr>
      <vt:lpstr>PowerPoint Presentation</vt:lpstr>
      <vt:lpstr>PowerPoint Presentation</vt:lpstr>
      <vt:lpstr>Top 10 Apps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Highest Average Rating   =  Longest Lifespan  =  Most sustainable profit over time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RECOMMENDED TOP TEN APPS</dc:title>
  <dc:creator>beth dill</dc:creator>
  <cp:lastModifiedBy>beth dill</cp:lastModifiedBy>
  <cp:revision>1</cp:revision>
  <dcterms:created xsi:type="dcterms:W3CDTF">2020-08-24T20:58:00Z</dcterms:created>
  <dcterms:modified xsi:type="dcterms:W3CDTF">2020-08-24T21:10:12Z</dcterms:modified>
</cp:coreProperties>
</file>